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FCA82C"/>
    <a:srgbClr val="003635"/>
    <a:srgbClr val="CC3399"/>
    <a:srgbClr val="9EFF29"/>
    <a:srgbClr val="A4660C"/>
    <a:srgbClr val="952F69"/>
    <a:srgbClr val="FF856D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77" autoAdjust="0"/>
    <p:restoredTop sz="94660"/>
  </p:normalViewPr>
  <p:slideViewPr>
    <p:cSldViewPr snapToGrid="0">
      <p:cViewPr>
        <p:scale>
          <a:sx n="100" d="100"/>
          <a:sy n="100" d="100"/>
        </p:scale>
        <p:origin x="60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6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61056E-BDAA-4242-BF19-B7A9892CB937}" type="datetimeFigureOut">
              <a:rPr lang="fa-IR" smtClean="0"/>
              <a:t>1441/07/10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23CF95-40F7-4CFB-ACB3-85A6EC72911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940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کارگاه آموزشی مدیریت کنترل عفونت و حفاظت شغلی در اورژانس پیش بیمارستانی ویژه افسران کنترل عفونت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4F4B9-0C23-4C1A-A58A-94BF1696864F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698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کارگاه آموزشی مدیریت کنترل عفونت و حفاظت شغلی در اورژانس پیش بیمارستانی ویژه افسران کنترل عفونت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4F4B9-0C23-4C1A-A58A-94BF1696864F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275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D56A-FF39-4B08-A72C-100716619CBB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775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94A7-56AC-4B7B-BF91-BB6DF88169BE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252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27F63F4D-0043-499E-A34E-53E84D038F72}" type="datetime8">
              <a:rPr lang="fa-IR" smtClean="0"/>
              <a:t>20/مارس/4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DB549D66-13BB-4AF8-A51F-972A08BCC3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916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7526-D172-434C-BFF5-08738BD1A476}" type="datetime8">
              <a:rPr lang="fa-IR" smtClean="0"/>
              <a:t>20/مارس/4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9D66-13BB-4AF8-A51F-972A08BCC3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65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6" y="286391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253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253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374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374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" y="0"/>
            <a:ext cx="1153491" cy="1262055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0" y="1346662"/>
            <a:ext cx="4829695" cy="20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sz="40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گندزدایی وسایل و تجهیزات پزشکی و آمبولانس</a:t>
            </a:r>
            <a:endParaRPr lang="en-US" sz="40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ar-SA" sz="3200" dirty="0">
                <a:solidFill>
                  <a:srgbClr val="FF2549"/>
                </a:solidFill>
                <a:cs typeface="B Mitra" panose="00000400000000000000" pitchFamily="2" charset="-78"/>
              </a:rPr>
              <a:t>مهمترین مواد ضدعفونی کننده </a:t>
            </a:r>
            <a:r>
              <a:rPr lang="fa-IR" sz="3200" dirty="0">
                <a:solidFill>
                  <a:srgbClr val="FF2549"/>
                </a:solidFill>
                <a:cs typeface="B Mitra" panose="00000400000000000000" pitchFamily="2" charset="-78"/>
              </a:rPr>
              <a:t>و گندزدای </a:t>
            </a:r>
            <a:r>
              <a:rPr lang="ar-SA" sz="3200" dirty="0">
                <a:solidFill>
                  <a:srgbClr val="FF2549"/>
                </a:solidFill>
                <a:cs typeface="B Mitra" panose="00000400000000000000" pitchFamily="2" charset="-78"/>
              </a:rPr>
              <a:t>مورد استفاده در پزشکی </a:t>
            </a:r>
            <a:endParaRPr lang="en-US" sz="3200" b="1" dirty="0">
              <a:solidFill>
                <a:srgbClr val="FF2549"/>
              </a:solidFill>
              <a:cs typeface="B Mitra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557847" y="1224425"/>
            <a:ext cx="3466408" cy="3175000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>
                <a:cs typeface="B Mitra" panose="00000400000000000000" pitchFamily="2" charset="-78"/>
              </a:rPr>
              <a:t>الکل‌ها، </a:t>
            </a:r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r>
              <a:rPr lang="ar-SA" dirty="0" smtClean="0">
                <a:cs typeface="B Mitra" panose="00000400000000000000" pitchFamily="2" charset="-78"/>
              </a:rPr>
              <a:t>پراکسید هیدروژن، </a:t>
            </a:r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r>
              <a:rPr lang="ar-SA" dirty="0" smtClean="0">
                <a:cs typeface="B Mitra" panose="00000400000000000000" pitchFamily="2" charset="-78"/>
              </a:rPr>
              <a:t>پراستیک اسید، </a:t>
            </a:r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r>
              <a:rPr lang="ar-SA" dirty="0" smtClean="0">
                <a:cs typeface="B Mitra" panose="00000400000000000000" pitchFamily="2" charset="-78"/>
              </a:rPr>
              <a:t>یدوفورها (ترکیبات ید دار)، </a:t>
            </a:r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r>
              <a:rPr lang="ar-SA" dirty="0" smtClean="0">
                <a:cs typeface="B Mitra" panose="00000400000000000000" pitchFamily="2" charset="-78"/>
              </a:rPr>
              <a:t>کلر و ترکیبات کلردار، 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83128" y="1305098"/>
            <a:ext cx="3108960" cy="317341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>
                <a:cs typeface="B Mitra" panose="00000400000000000000" pitchFamily="2" charset="-78"/>
              </a:rPr>
              <a:t>مشتقات فنل، </a:t>
            </a:r>
            <a:endParaRPr lang="fa-IR" dirty="0">
              <a:cs typeface="B Mitra" panose="00000400000000000000" pitchFamily="2" charset="-78"/>
            </a:endParaRPr>
          </a:p>
          <a:p>
            <a:pPr algn="r" rtl="1"/>
            <a:r>
              <a:rPr lang="ar-SA" dirty="0" smtClean="0">
                <a:cs typeface="B Mitra" panose="00000400000000000000" pitchFamily="2" charset="-78"/>
              </a:rPr>
              <a:t>فرمالدئید</a:t>
            </a:r>
            <a:r>
              <a:rPr lang="ar-SA" dirty="0">
                <a:cs typeface="B Mitra" panose="00000400000000000000" pitchFamily="2" charset="-78"/>
              </a:rPr>
              <a:t>، </a:t>
            </a:r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r>
              <a:rPr lang="ar-SA" dirty="0" smtClean="0">
                <a:cs typeface="B Mitra" panose="00000400000000000000" pitchFamily="2" charset="-78"/>
              </a:rPr>
              <a:t>گلوتارآلدئید</a:t>
            </a:r>
            <a:r>
              <a:rPr lang="ar-SA" dirty="0">
                <a:cs typeface="B Mitra" panose="00000400000000000000" pitchFamily="2" charset="-78"/>
              </a:rPr>
              <a:t>، </a:t>
            </a:r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r>
              <a:rPr lang="ar-SA" dirty="0" smtClean="0">
                <a:cs typeface="B Mitra" panose="00000400000000000000" pitchFamily="2" charset="-78"/>
              </a:rPr>
              <a:t>ارتوفتالالدئید،</a:t>
            </a:r>
            <a:endParaRPr lang="fa-IR" dirty="0" smtClean="0"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ت</a:t>
            </a:r>
            <a:r>
              <a:rPr lang="ar-SA" dirty="0" smtClean="0">
                <a:cs typeface="B Mitra" panose="00000400000000000000" pitchFamily="2" charset="-78"/>
              </a:rPr>
              <a:t>رکیبات </a:t>
            </a:r>
            <a:r>
              <a:rPr lang="ar-SA" dirty="0">
                <a:cs typeface="B Mitra" panose="00000400000000000000" pitchFamily="2" charset="-78"/>
              </a:rPr>
              <a:t>آمونیوم </a:t>
            </a:r>
            <a:r>
              <a:rPr lang="ar-SA" dirty="0" smtClean="0">
                <a:cs typeface="B Mitra" panose="00000400000000000000" pitchFamily="2" charset="-78"/>
              </a:rPr>
              <a:t>چهارظرفیتی</a:t>
            </a:r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30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4572000" cy="857250"/>
          </a:xfrm>
        </p:spPr>
        <p:txBody>
          <a:bodyPr>
            <a:normAutofit/>
          </a:bodyPr>
          <a:lstStyle/>
          <a:p>
            <a:pPr algn="ctr" rtl="1"/>
            <a:r>
              <a:rPr lang="fa-IR" sz="4050" dirty="0">
                <a:solidFill>
                  <a:srgbClr val="FFFF00"/>
                </a:solidFill>
                <a:cs typeface="B Nazanin" panose="00000400000000000000" pitchFamily="2" charset="-78"/>
              </a:rPr>
              <a:t>گندزداهای </a:t>
            </a:r>
            <a:r>
              <a:rPr lang="en-US" sz="4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</a:t>
            </a:r>
            <a:endParaRPr lang="en-US" sz="405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3702" y="1524347"/>
            <a:ext cx="8229600" cy="339407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پراکسید هیدروژن (آب اکسیژنه- </a:t>
            </a:r>
            <a:r>
              <a:rPr lang="en-US" sz="2400" dirty="0">
                <a:cs typeface="B Nazanin" panose="00000400000000000000" pitchFamily="2" charset="-78"/>
              </a:rPr>
              <a:t>H2O2</a:t>
            </a:r>
            <a:r>
              <a:rPr lang="fa-IR" sz="2400" dirty="0">
                <a:cs typeface="B Nazanin" panose="00000400000000000000" pitchFamily="2" charset="-78"/>
              </a:rPr>
              <a:t>)</a:t>
            </a:r>
          </a:p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پراستیک اسید</a:t>
            </a:r>
          </a:p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گلوتارآلدئید</a:t>
            </a:r>
          </a:p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فرمالدئید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87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4688"/>
            <a:ext cx="4904509" cy="857250"/>
          </a:xfrm>
        </p:spPr>
        <p:txBody>
          <a:bodyPr>
            <a:normAutofit/>
          </a:bodyPr>
          <a:lstStyle/>
          <a:p>
            <a:pPr algn="ctr" rtl="1"/>
            <a:r>
              <a:rPr lang="fa-IR" sz="4050" dirty="0">
                <a:solidFill>
                  <a:srgbClr val="FFFF00"/>
                </a:solidFill>
                <a:cs typeface="B Nazanin" panose="00000400000000000000" pitchFamily="2" charset="-78"/>
              </a:rPr>
              <a:t>گندزداهای</a:t>
            </a:r>
            <a:r>
              <a:rPr lang="en-US" sz="4050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4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endParaRPr lang="en-US" sz="405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6705" y="1590848"/>
            <a:ext cx="8229600" cy="339407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کلر و ترکیبات کلره</a:t>
            </a:r>
          </a:p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ید و ترکیبات یده</a:t>
            </a:r>
          </a:p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الکل ها</a:t>
            </a:r>
          </a:p>
        </p:txBody>
      </p:sp>
    </p:spTree>
    <p:extLst>
      <p:ext uri="{BB962C8B-B14F-4D97-AF65-F5344CB8AC3E}">
        <p14:creationId xmlns:p14="http://schemas.microsoft.com/office/powerpoint/2010/main" val="10959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4572000" cy="857250"/>
          </a:xfrm>
        </p:spPr>
        <p:txBody>
          <a:bodyPr>
            <a:normAutofit/>
          </a:bodyPr>
          <a:lstStyle/>
          <a:p>
            <a:pPr algn="ctr" rtl="1"/>
            <a:r>
              <a:rPr lang="fa-IR" sz="4050" dirty="0">
                <a:solidFill>
                  <a:srgbClr val="FFFF00"/>
                </a:solidFill>
                <a:cs typeface="B Nazanin" panose="00000400000000000000" pitchFamily="2" charset="-78"/>
              </a:rPr>
              <a:t>گندزداهای</a:t>
            </a:r>
            <a:r>
              <a:rPr lang="en-US" sz="4050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40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Level</a:t>
            </a:r>
            <a:endParaRPr lang="en-US" sz="405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9011" y="1482783"/>
            <a:ext cx="8229600" cy="339407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فنل و ترکیبات فنلی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مانند دتول</a:t>
            </a:r>
          </a:p>
        </p:txBody>
      </p:sp>
      <p:pic>
        <p:nvPicPr>
          <p:cNvPr id="1027" name="Picture 3" descr="C:\Users\zahiriv1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315" y="2128653"/>
            <a:ext cx="1893233" cy="1914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4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819304" cy="1109663"/>
          </a:xfrm>
        </p:spPr>
        <p:txBody>
          <a:bodyPr>
            <a:normAutofit/>
          </a:bodyPr>
          <a:lstStyle/>
          <a:p>
            <a:pPr algn="ctr"/>
            <a:r>
              <a:rPr lang="ar-SA" sz="3300" dirty="0">
                <a:solidFill>
                  <a:srgbClr val="FFFF00"/>
                </a:solidFill>
                <a:cs typeface="B Nazanin" panose="00000400000000000000" pitchFamily="2" charset="-78"/>
              </a:rPr>
              <a:t>پراکسید هیدروژن و پراستيك اسيد</a:t>
            </a:r>
            <a:endParaRPr lang="fa-IR" sz="33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70611"/>
            <a:ext cx="9144000" cy="2283864"/>
          </a:xfrm>
        </p:spPr>
        <p:txBody>
          <a:bodyPr>
            <a:noAutofit/>
          </a:bodyPr>
          <a:lstStyle/>
          <a:p>
            <a:pPr algn="r" rtl="1"/>
            <a:r>
              <a:rPr lang="ar-SA" sz="2000" dirty="0">
                <a:cs typeface="B Nazanin" panose="00000400000000000000" pitchFamily="2" charset="-78"/>
              </a:rPr>
              <a:t>پراکسید هیدروژن 3% بطور تجاری در دسترس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ar-SA" sz="2000" dirty="0">
                <a:cs typeface="B Nazanin" panose="00000400000000000000" pitchFamily="2" charset="-78"/>
              </a:rPr>
              <a:t> یک گندزدایی‌کننده پایدار و موثر برای سطوح بیجان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ar-SA" sz="2000" dirty="0">
                <a:cs typeface="B Nazanin" panose="00000400000000000000" pitchFamily="2" charset="-78"/>
              </a:rPr>
              <a:t>در غلظت‌های 3% تا 6% </a:t>
            </a:r>
            <a:r>
              <a:rPr lang="fa-IR" sz="2000" dirty="0">
                <a:cs typeface="B Nazanin" panose="00000400000000000000" pitchFamily="2" charset="-78"/>
              </a:rPr>
              <a:t>: </a:t>
            </a:r>
            <a:r>
              <a:rPr lang="ar-SA" sz="2000" dirty="0">
                <a:cs typeface="B Nazanin" panose="00000400000000000000" pitchFamily="2" charset="-78"/>
              </a:rPr>
              <a:t>گندزدایی لنزهای تماسی نرم، ونتیلاتورها،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ar-SA" sz="2000" dirty="0">
                <a:cs typeface="B Nazanin" panose="00000400000000000000" pitchFamily="2" charset="-78"/>
              </a:rPr>
              <a:t>پارچه ها و اندوسکوپ‌ها</a:t>
            </a:r>
            <a:r>
              <a:rPr lang="fa-IR" sz="2000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ar-SA" sz="2000" dirty="0">
                <a:cs typeface="B Nazanin" panose="00000400000000000000" pitchFamily="2" charset="-78"/>
              </a:rPr>
              <a:t>مخلوط پراستيك اسيد و پراکسید هیدروژن برای گندزدایی موضعی وسایل کابین عقب آمبولانس مناسب است.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عوارض: </a:t>
            </a:r>
            <a:r>
              <a:rPr lang="ar-SA" sz="2000" dirty="0">
                <a:cs typeface="B Nazanin" panose="00000400000000000000" pitchFamily="2" charset="-78"/>
              </a:rPr>
              <a:t>تماس </a:t>
            </a:r>
            <a:r>
              <a:rPr lang="fa-IR" sz="2000" dirty="0">
                <a:cs typeface="B Nazanin" panose="00000400000000000000" pitchFamily="2" charset="-78"/>
              </a:rPr>
              <a:t>پوستی </a:t>
            </a:r>
            <a:r>
              <a:rPr lang="ar-SA" sz="2000" dirty="0">
                <a:cs typeface="B Nazanin" panose="00000400000000000000" pitchFamily="2" charset="-78"/>
              </a:rPr>
              <a:t>مخلوط پراستيك اسيد و پراکسید هیدروژن</a:t>
            </a:r>
            <a:r>
              <a:rPr lang="fa-IR" sz="2000" dirty="0">
                <a:cs typeface="B Nazanin" panose="00000400000000000000" pitchFamily="2" charset="-78"/>
              </a:rPr>
              <a:t> با </a:t>
            </a:r>
            <a:r>
              <a:rPr lang="ar-SA" sz="2000" dirty="0">
                <a:cs typeface="B Nazanin" panose="00000400000000000000" pitchFamily="2" charset="-78"/>
              </a:rPr>
              <a:t>غلظتهای بالا</a:t>
            </a:r>
            <a:r>
              <a:rPr lang="fa-IR" sz="2000" dirty="0">
                <a:cs typeface="B Nazanin" panose="00000400000000000000" pitchFamily="2" charset="-78"/>
              </a:rPr>
              <a:t> سبب </a:t>
            </a:r>
            <a:r>
              <a:rPr lang="ar-SA" sz="2000" dirty="0">
                <a:cs typeface="B Nazanin" panose="00000400000000000000" pitchFamily="2" charset="-78"/>
              </a:rPr>
              <a:t>آسیب و سوزش پوست.</a:t>
            </a: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</p:spPr>
        <p:txBody>
          <a:bodyPr/>
          <a:lstStyle/>
          <a:p>
            <a:r>
              <a:rPr lang="fa-IR" dirty="0" smtClean="0"/>
              <a:t>سازمان اورژانس کشور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23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502" y="127520"/>
            <a:ext cx="7429500" cy="831591"/>
          </a:xfrm>
        </p:spPr>
        <p:txBody>
          <a:bodyPr>
            <a:normAutofit/>
          </a:bodyPr>
          <a:lstStyle/>
          <a:p>
            <a:pPr algn="ctr" rtl="1"/>
            <a:r>
              <a:rPr lang="fa-IR" sz="4050" b="1" dirty="0">
                <a:solidFill>
                  <a:srgbClr val="FF0000"/>
                </a:solidFill>
                <a:cs typeface="B Nazanin" panose="00000400000000000000" pitchFamily="2" charset="-78"/>
              </a:rPr>
              <a:t>الکل</a:t>
            </a:r>
            <a:endParaRPr lang="en-US" sz="405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66008" y="1258368"/>
            <a:ext cx="2917767" cy="3284537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در غلظت 90-100% یا کمتر از 70% اثر کمتری دارند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موجب آسیب زدن به لوله های لاستیکی و سطوح پلاستیکی 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قابل اشتعال و سرعت تبخیر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516284" y="953946"/>
            <a:ext cx="3898668" cy="4457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>
                <a:cs typeface="B Nazanin" panose="00000400000000000000" pitchFamily="2" charset="-78"/>
              </a:rPr>
              <a:t>اتیل الکل 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(</a:t>
            </a:r>
            <a:r>
              <a:rPr lang="ar-SA" sz="1875" dirty="0" smtClean="0">
                <a:cs typeface="B Nazanin" panose="00000400000000000000" pitchFamily="2" charset="-78"/>
              </a:rPr>
              <a:t>اتانول</a:t>
            </a:r>
            <a:r>
              <a:rPr lang="fa-IR" sz="1875" dirty="0" smtClean="0">
                <a:cs typeface="B Nazanin" panose="00000400000000000000" pitchFamily="2" charset="-78"/>
              </a:rPr>
              <a:t>) </a:t>
            </a:r>
            <a:r>
              <a:rPr lang="ar-SA" sz="1875" dirty="0" smtClean="0">
                <a:cs typeface="B Nazanin" panose="00000400000000000000" pitchFamily="2" charset="-78"/>
              </a:rPr>
              <a:t>و </a:t>
            </a:r>
            <a:r>
              <a:rPr lang="ar-SA" sz="1875" dirty="0">
                <a:cs typeface="B Nazanin" panose="00000400000000000000" pitchFamily="2" charset="-78"/>
              </a:rPr>
              <a:t>ایزوپروپیل الکل (پروپانول)</a:t>
            </a:r>
            <a:endParaRPr lang="fa-IR" sz="1875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75" dirty="0">
                <a:cs typeface="B Nazanin" panose="00000400000000000000" pitchFamily="2" charset="-78"/>
              </a:rPr>
              <a:t> غلظت مناسب باکتریسیدال 60% تا 90%</a:t>
            </a:r>
          </a:p>
          <a:p>
            <a:pPr algn="r" rtl="1">
              <a:lnSpc>
                <a:spcPct val="150000"/>
              </a:lnSpc>
            </a:pPr>
            <a:r>
              <a:rPr lang="fa-IR" sz="1875" dirty="0">
                <a:cs typeface="B Nazanin" panose="00000400000000000000" pitchFamily="2" charset="-78"/>
              </a:rPr>
              <a:t> در غلظت 70% به عنوان گندزدا برای وسایل سطح غیرحیاتی  و نیمه حیاتی به صورت غوطه ورسازی به مدت 10 دقیقه </a:t>
            </a:r>
          </a:p>
        </p:txBody>
      </p:sp>
    </p:spTree>
    <p:extLst>
      <p:ext uri="{BB962C8B-B14F-4D97-AF65-F5344CB8AC3E}">
        <p14:creationId xmlns:p14="http://schemas.microsoft.com/office/powerpoint/2010/main" val="2211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572000" cy="1109663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کاربرد الکها</a:t>
            </a:r>
            <a:endParaRPr lang="en-US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70116" y="1471353"/>
            <a:ext cx="7173884" cy="3368935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sz="1800" dirty="0" smtClean="0">
                <a:cs typeface="B Nazanin" panose="00000400000000000000" pitchFamily="2" charset="-78"/>
              </a:rPr>
              <a:t>گندزدایی</a:t>
            </a:r>
            <a:r>
              <a:rPr lang="fa-IR" sz="1800" dirty="0" smtClean="0">
                <a:cs typeface="B Nazanin" panose="00000400000000000000" pitchFamily="2" charset="-78"/>
              </a:rPr>
              <a:t>: </a:t>
            </a:r>
            <a:r>
              <a:rPr lang="ar-SA" sz="1800" dirty="0" smtClean="0">
                <a:cs typeface="B Nazanin" panose="00000400000000000000" pitchFamily="2" charset="-78"/>
              </a:rPr>
              <a:t> </a:t>
            </a:r>
            <a:r>
              <a:rPr lang="ar-SA" sz="1800" dirty="0">
                <a:cs typeface="B Nazanin" panose="00000400000000000000" pitchFamily="2" charset="-78"/>
              </a:rPr>
              <a:t>ترمومترهای دهانی و رکتال، لارنگوسکوپ، قیچی، برانکارد، اسکوپ، لانگ بک برد، چیر، درب ها، دیوارها، پنجره ها، صندلی ها، سطوح خارجی وسایل و تجهیزاتی مثل</a:t>
            </a:r>
            <a:r>
              <a:rPr lang="en-US" sz="1800" dirty="0">
                <a:cs typeface="B Nazanin" panose="00000400000000000000" pitchFamily="2" charset="-78"/>
              </a:rPr>
              <a:t>AED</a:t>
            </a:r>
            <a:r>
              <a:rPr lang="ar-SA" sz="1800" dirty="0">
                <a:cs typeface="B Nazanin" panose="00000400000000000000" pitchFamily="2" charset="-78"/>
              </a:rPr>
              <a:t> ونتیلاتور، ساکشن، فشار سنج   پزشکی در کابین عقب </a:t>
            </a:r>
            <a:r>
              <a:rPr lang="ar-SA" sz="1800" dirty="0" smtClean="0">
                <a:cs typeface="B Nazanin" panose="00000400000000000000" pitchFamily="2" charset="-78"/>
              </a:rPr>
              <a:t>آمبولانس.</a:t>
            </a:r>
            <a:endParaRPr lang="en-US" sz="18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dirty="0" smtClean="0">
                <a:cs typeface="B Nazanin" panose="00000400000000000000" pitchFamily="2" charset="-78"/>
              </a:rPr>
              <a:t>نحوه رقیق سازی الکل 96% : </a:t>
            </a:r>
          </a:p>
          <a:p>
            <a:pPr algn="r" rtl="1">
              <a:lnSpc>
                <a:spcPct val="150000"/>
              </a:lnSpc>
            </a:pPr>
            <a:r>
              <a:rPr lang="fa-IR" sz="1800" dirty="0" smtClean="0">
                <a:cs typeface="B Nazanin" panose="00000400000000000000" pitchFamily="2" charset="-78"/>
              </a:rPr>
              <a:t>37/ 0 </a:t>
            </a:r>
            <a:r>
              <a:rPr lang="fa-IR" sz="1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ضربدر</a:t>
            </a:r>
            <a:r>
              <a:rPr lang="fa-IR" sz="1800" dirty="0" smtClean="0">
                <a:cs typeface="B Nazanin" panose="00000400000000000000" pitchFamily="2" charset="-78"/>
              </a:rPr>
              <a:t>حجم(سی سی ) </a:t>
            </a:r>
            <a:r>
              <a:rPr lang="fa-IR" sz="1800" dirty="0">
                <a:cs typeface="B Nazanin" panose="00000400000000000000" pitchFamily="2" charset="-78"/>
              </a:rPr>
              <a:t>الکل 96 </a:t>
            </a:r>
            <a:r>
              <a:rPr lang="fa-IR" sz="1800" dirty="0" smtClean="0">
                <a:cs typeface="B Nazanin" panose="00000400000000000000" pitchFamily="2" charset="-78"/>
              </a:rPr>
              <a:t>درجه = حجم(سی سی) آبی </a:t>
            </a:r>
            <a:r>
              <a:rPr lang="fa-IR" sz="1800" dirty="0">
                <a:cs typeface="B Nazanin" panose="00000400000000000000" pitchFamily="2" charset="-78"/>
              </a:rPr>
              <a:t>که باید با الکل 96 درجه اضافه </a:t>
            </a:r>
            <a:r>
              <a:rPr lang="fa-IR" sz="1800" dirty="0" smtClean="0">
                <a:cs typeface="B Nazanin" panose="00000400000000000000" pitchFamily="2" charset="-78"/>
              </a:rPr>
              <a:t>شود.  مثلا برای 200 سی سی الکل 96% مقدار 74 سی سی آب مقطر لازم است.</a:t>
            </a:r>
            <a:endParaRPr lang="fa-IR" sz="1800" dirty="0"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1800" dirty="0">
                <a:cs typeface="B Nazanin" panose="00000400000000000000" pitchFamily="2" charset="-78"/>
              </a:rPr>
              <a:t>74 سی سی آب </a:t>
            </a:r>
            <a:r>
              <a:rPr lang="fa-IR" sz="1800" dirty="0" smtClean="0">
                <a:cs typeface="B Nazanin" panose="00000400000000000000" pitchFamily="2" charset="-78"/>
              </a:rPr>
              <a:t>مقطر </a:t>
            </a:r>
            <a:r>
              <a:rPr lang="fa-IR" sz="1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=</a:t>
            </a:r>
            <a:r>
              <a:rPr lang="fa-IR" sz="1800" dirty="0" smtClean="0">
                <a:cs typeface="B Nazanin" panose="00000400000000000000" pitchFamily="2" charset="-78"/>
              </a:rPr>
              <a:t> 37 /0 </a:t>
            </a:r>
            <a:r>
              <a:rPr lang="fa-IR" sz="1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ضربدر</a:t>
            </a:r>
            <a:r>
              <a:rPr lang="fa-IR" sz="1800" dirty="0" smtClean="0">
                <a:cs typeface="B Nazanin" panose="00000400000000000000" pitchFamily="2" charset="-78"/>
              </a:rPr>
              <a:t> 200</a:t>
            </a:r>
          </a:p>
          <a:p>
            <a:pPr algn="l" rtl="1">
              <a:lnSpc>
                <a:spcPct val="150000"/>
              </a:lnSpc>
            </a:pPr>
            <a:endParaRPr lang="fa-IR" sz="18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" y="1384842"/>
            <a:ext cx="1737360" cy="20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4663440" cy="857250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هیپوکلریت سدیم</a:t>
            </a:r>
            <a:endParaRPr lang="en-US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46167"/>
            <a:ext cx="9027622" cy="304805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سفید کننده خانگی ، محلول آبی 5/25-6/25% کلر هستند.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ارزان قیمت و سریع الاثر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تحت تاثیر سختی آب نیست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موجب خوردگی فلزات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غیرفعال توسط مواد آلی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رنگ زدایی پارچه ها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موارد استفاده: برای گندزدایی موضعی کف زمین با رقت 1:9 تا </a:t>
            </a:r>
            <a:r>
              <a:rPr lang="fa-IR" sz="2400" dirty="0" smtClean="0">
                <a:cs typeface="B Nazanin" panose="00000400000000000000" pitchFamily="2" charset="-78"/>
              </a:rPr>
              <a:t>1:49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76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429500" cy="1573213"/>
          </a:xfrm>
        </p:spPr>
        <p:txBody>
          <a:bodyPr>
            <a:normAutofit/>
          </a:bodyPr>
          <a:lstStyle/>
          <a:p>
            <a:pPr algn="ctr" rtl="1"/>
            <a:r>
              <a:rPr lang="fa-IR" sz="1800" dirty="0" smtClean="0">
                <a:cs typeface="B Nazanin" panose="00000400000000000000" pitchFamily="2" charset="-78"/>
              </a:rPr>
              <a:t>نحوه رقیق سازی محلولهای کلر:</a:t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 وایتکس 5 درصد کلر فعال (50000</a:t>
            </a:r>
            <a:r>
              <a:rPr lang="en-US" sz="1800" dirty="0" smtClean="0">
                <a:cs typeface="B Nazanin" panose="00000400000000000000" pitchFamily="2" charset="-78"/>
              </a:rPr>
              <a:t>PPM</a:t>
            </a:r>
            <a:r>
              <a:rPr lang="fa-IR" sz="1800" dirty="0" smtClean="0">
                <a:cs typeface="B Nazanin" panose="00000400000000000000" pitchFamily="2" charset="-78"/>
              </a:rPr>
              <a:t>) و</a:t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 آب ژاول 10درصد </a:t>
            </a:r>
            <a:r>
              <a:rPr lang="fa-IR" sz="1800" dirty="0">
                <a:cs typeface="B Nazanin" panose="00000400000000000000" pitchFamily="2" charset="-78"/>
              </a:rPr>
              <a:t>کلر فعال </a:t>
            </a:r>
            <a:r>
              <a:rPr lang="fa-IR" sz="1800" dirty="0" smtClean="0">
                <a:cs typeface="B Nazanin" panose="00000400000000000000" pitchFamily="2" charset="-78"/>
              </a:rPr>
              <a:t>(100000</a:t>
            </a:r>
            <a:r>
              <a:rPr lang="en-US" sz="1800" dirty="0" smtClean="0">
                <a:cs typeface="B Nazanin" panose="00000400000000000000" pitchFamily="2" charset="-78"/>
              </a:rPr>
              <a:t>PPM</a:t>
            </a:r>
            <a:r>
              <a:rPr lang="fa-IR" sz="1800" dirty="0">
                <a:cs typeface="B Nazanin" panose="00000400000000000000" pitchFamily="2" charset="-78"/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-3" y="1671638"/>
          <a:ext cx="9144003" cy="2103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7554"/>
                <a:gridCol w="698810"/>
                <a:gridCol w="682090"/>
                <a:gridCol w="769187"/>
                <a:gridCol w="883817"/>
                <a:gridCol w="1016389"/>
                <a:gridCol w="939055"/>
                <a:gridCol w="872768"/>
                <a:gridCol w="872768"/>
                <a:gridCol w="828866"/>
                <a:gridCol w="802699"/>
              </a:tblGrid>
              <a:tr h="297180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کاربرد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میزان </a:t>
                      </a:r>
                      <a:r>
                        <a:rPr lang="en-US" sz="1500" b="1" dirty="0" smtClean="0">
                          <a:cs typeface="B Nazanin" panose="00000400000000000000" pitchFamily="2" charset="-78"/>
                        </a:rPr>
                        <a:t>PPM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درصدکلرفعال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نسبت رقیق سازی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درصد رقیق سازی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نحوه تهیه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یک لیتر محلول 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75438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وایتکس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اب ژاول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وایتکس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اب ژاول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وایتکس</a:t>
                      </a:r>
                    </a:p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(سی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سی</a:t>
                      </a: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اب</a:t>
                      </a:r>
                    </a:p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(سی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سی</a:t>
                      </a: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اب ژاول</a:t>
                      </a:r>
                    </a:p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(سی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سی</a:t>
                      </a: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آب</a:t>
                      </a:r>
                    </a:p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(سی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سی</a:t>
                      </a: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)</a:t>
                      </a:r>
                    </a:p>
                    <a:p>
                      <a:pPr algn="ctr" rtl="1"/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ترشحات خونی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10000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 به 5 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 به 10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20 در 100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10 در صد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200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800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100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900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گندزدایی محیط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1000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0.25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 به 50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 به 100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2 در 100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 در صد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20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980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990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</p:spPr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47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072438" cy="857250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نحوه انتخاب مواد گندزدا و ضدعفونی کننده</a:t>
            </a:r>
            <a:endParaRPr lang="fa-IR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115695" cy="3394075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قیمت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سطح عملکردی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عوارض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رقیق سازی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مقدار مصرف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....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</p:spPr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42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4838007" cy="85725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انتظارات از شرکت کنندگان</a:t>
            </a:r>
            <a:endParaRPr lang="fa-IR" sz="36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96988"/>
            <a:ext cx="4264429" cy="3519487"/>
          </a:xfrm>
        </p:spPr>
        <p:txBody>
          <a:bodyPr>
            <a:noAutofit/>
          </a:bodyPr>
          <a:lstStyle/>
          <a:p>
            <a:pPr algn="r" rtl="1"/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انتظارات از شرکت‌کننده در پایان پانل</a:t>
            </a:r>
            <a:r>
              <a:rPr lang="fa-IR" sz="2100" b="1" dirty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endParaRPr lang="en-US" sz="21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lvl="0" algn="r" rtl="1"/>
            <a:r>
              <a:rPr lang="fa-IR" sz="1350" dirty="0">
                <a:cs typeface="B Nazanin" panose="00000400000000000000" pitchFamily="2" charset="-78"/>
              </a:rPr>
              <a:t>فراگیر به‌خوبی مهم‌ترین نکات کاربردی را استفاده از گندزداها و ضدعفونی‌کننده‌ها را بداند.</a:t>
            </a:r>
            <a:endParaRPr lang="en-US" sz="135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1350" dirty="0">
                <a:cs typeface="B Nazanin" panose="00000400000000000000" pitchFamily="2" charset="-78"/>
              </a:rPr>
              <a:t>فراگیر روش آماده‌سازی صحیح مواد گندزدائی، عوارض استفاده از مواد ضدعفونی و گندزدائی را بشناسد.</a:t>
            </a:r>
            <a:endParaRPr lang="en-US" sz="135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1350" dirty="0">
                <a:cs typeface="B Nazanin" panose="00000400000000000000" pitchFamily="2" charset="-78"/>
              </a:rPr>
              <a:t>فراگیر مهارت لازم جهت روش صحیح گندزدایی تجهیزات پزشکی (ثابت و پرتابل و ...) را کسب کرده و قادر به آموزش آن باشد.</a:t>
            </a:r>
            <a:endParaRPr lang="en-US" sz="135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1350" dirty="0">
                <a:cs typeface="B Nazanin" panose="00000400000000000000" pitchFamily="2" charset="-78"/>
              </a:rPr>
              <a:t>فراگیر مهارت لازم جهت روش صحیح نظافت و گندزدایی آمبولانس را کسب کرده و قادر به انجام آموزش باشد.</a:t>
            </a:r>
            <a:endParaRPr lang="en-US" sz="1350" dirty="0">
              <a:cs typeface="B Nazanin" panose="00000400000000000000" pitchFamily="2" charset="-78"/>
            </a:endParaRPr>
          </a:p>
          <a:p>
            <a:pPr lvl="0" algn="r" rtl="1"/>
            <a:r>
              <a:rPr lang="fa-IR" sz="1350" dirty="0">
                <a:cs typeface="B Nazanin" panose="00000400000000000000" pitchFamily="2" charset="-78"/>
              </a:rPr>
              <a:t>فراگیر مهارت لازم جهت روش صحیح نظافت و گندزدایی کیف‌ها، ساک‌ها، لباس، ملحفه و ... . را کسب کرده و قادر به انجام آن باشد.</a:t>
            </a:r>
            <a:endParaRPr lang="en-US" sz="1350" dirty="0"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738255" y="1557265"/>
            <a:ext cx="4297679" cy="2998932"/>
          </a:xfrm>
        </p:spPr>
        <p:txBody>
          <a:bodyPr>
            <a:normAutofit fontScale="92500" lnSpcReduction="20000"/>
          </a:bodyPr>
          <a:lstStyle/>
          <a:p>
            <a:pPr lvl="0" algn="r" rtl="1"/>
            <a:r>
              <a:rPr lang="fa-IR" sz="1950" b="1" dirty="0">
                <a:solidFill>
                  <a:srgbClr val="FF0000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انتظارات از میزان دانش و مهارت قبل از اجرای پانل و کارگاه عملی:</a:t>
            </a:r>
          </a:p>
          <a:p>
            <a:pPr lvl="0" algn="r" rtl="1"/>
            <a:r>
              <a:rPr lang="fa-IR" sz="1950" dirty="0">
                <a:latin typeface="Arial" panose="020B0604020202020204" pitchFamily="34" charset="0"/>
                <a:cs typeface="B Mitra" panose="00000400000000000000" pitchFamily="2" charset="-78"/>
              </a:rPr>
              <a:t>آگاهی داشتن از مواد گندزدای مورداستفاده در اورژانس 115 به لحاظ سطح گندزدایی و ضدعفونی‌کننده</a:t>
            </a:r>
            <a:endParaRPr lang="en-US" sz="1950" dirty="0"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lvl="0" algn="r" rtl="1"/>
            <a:r>
              <a:rPr lang="fa-IR" sz="1950" dirty="0">
                <a:latin typeface="Arial" panose="020B0604020202020204" pitchFamily="34" charset="0"/>
                <a:cs typeface="B Mitra" panose="00000400000000000000" pitchFamily="2" charset="-78"/>
              </a:rPr>
              <a:t>آگاهی داشتن از نحوه استفاده و آماده‌سازی مواد گندزدا و ضدعفونی‌کننده‌ی مورداستفاده در اورژانس 115</a:t>
            </a:r>
            <a:endParaRPr lang="en-US" sz="1950" dirty="0"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lvl="0" algn="r" rtl="1"/>
            <a:r>
              <a:rPr lang="fa-IR" sz="1950" dirty="0">
                <a:latin typeface="Arial" panose="020B0604020202020204" pitchFamily="34" charset="0"/>
                <a:cs typeface="B Mitra" panose="00000400000000000000" pitchFamily="2" charset="-78"/>
              </a:rPr>
              <a:t>آگاهی داشتن از روش نظافت و گندزدایی تجهیزات پزشکی (ثابت و پرتابل و ...)</a:t>
            </a:r>
            <a:endParaRPr lang="en-US" sz="1950" dirty="0"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lvl="0" algn="r" rtl="1"/>
            <a:r>
              <a:rPr lang="fa-IR" sz="1950" dirty="0">
                <a:latin typeface="Arial" panose="020B0604020202020204" pitchFamily="34" charset="0"/>
                <a:cs typeface="B Mitra" panose="00000400000000000000" pitchFamily="2" charset="-78"/>
              </a:rPr>
              <a:t>آگاهی داشتن از روش نظافت و گندزدایی آمبولانس</a:t>
            </a:r>
            <a:endParaRPr lang="en-US" sz="1950" dirty="0"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algn="r" rtl="1"/>
            <a:r>
              <a:rPr lang="fa-IR" sz="1950" dirty="0">
                <a:latin typeface="Arial" panose="020B0604020202020204" pitchFamily="34" charset="0"/>
                <a:cs typeface="B Mitra" panose="00000400000000000000" pitchFamily="2" charset="-78"/>
              </a:rPr>
              <a:t>آگاهی داشتن از روش نظافت گندزدایی کیف‌ها، ساک‌ها، لباس، ملحفه و </a:t>
            </a:r>
            <a:r>
              <a:rPr lang="fa-IR" dirty="0">
                <a:latin typeface="Arial" panose="020B0604020202020204" pitchFamily="34" charset="0"/>
                <a:cs typeface="B Mitra" panose="00000400000000000000" pitchFamily="2" charset="-78"/>
              </a:rPr>
              <a:t>... .</a:t>
            </a:r>
          </a:p>
          <a:p>
            <a:pPr algn="r" rtl="1"/>
            <a:endParaRPr lang="en-US" sz="1950" dirty="0">
              <a:solidFill>
                <a:srgbClr val="FFFF00"/>
              </a:solidFill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32338"/>
            <a:ext cx="4678363" cy="274637"/>
          </a:xfrm>
        </p:spPr>
        <p:txBody>
          <a:bodyPr/>
          <a:lstStyle/>
          <a:p>
            <a:r>
              <a:rPr lang="fa-IR" dirty="0" smtClean="0"/>
              <a:t>سازمان اورژانس کشور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64563" y="4732338"/>
            <a:ext cx="579437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30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یک مثال: نانوسیل محلول ضدعفونی سطوح و تجهیزات</a:t>
            </a:r>
            <a:endParaRPr lang="en-US" sz="32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9913" y="1188749"/>
            <a:ext cx="6018414" cy="2655887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اسپری</a:t>
            </a:r>
            <a:r>
              <a:rPr lang="fa-IR" sz="2400" dirty="0">
                <a:cs typeface="B Nazanin" panose="00000400000000000000" pitchFamily="2" charset="-78"/>
              </a:rPr>
              <a:t> نانوسیل </a:t>
            </a:r>
            <a:r>
              <a:rPr lang="en-US" sz="2400" b="1" dirty="0">
                <a:cs typeface="B Nazanin" panose="00000400000000000000" pitchFamily="2" charset="-78"/>
              </a:rPr>
              <a:t>D2</a:t>
            </a:r>
            <a:r>
              <a:rPr lang="fa-IR" sz="2400" dirty="0">
                <a:cs typeface="B Nazanin" panose="00000400000000000000" pitchFamily="2" charset="-78"/>
              </a:rPr>
              <a:t> برروی سطوح(البته بعد حذف خون و ترشحات)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نیاز به آبکشی ندارد،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خاصیت خورندگی فلزات و تجهیزات ندارد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بدون رنگ ، بدون بو است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نانوسیل آی : محلول ضدعفونی تزریق،زخم و پانسمان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نانوسیل دی6: مخصوص استریلیزاسیون سطوح و تجهیزات پزشکی (ابتدا مرحله ی تمیزکردن وسایل و سپس غوطه ورسازی وسایل در آن)</a:t>
            </a:r>
          </a:p>
          <a:p>
            <a:pPr marL="0" indent="0" algn="r" rtl="1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Picture 2" descr="C:\Users\zahiriv1\Desktop\d2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73" y="1515449"/>
            <a:ext cx="1061249" cy="2911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2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4796444" cy="857250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کلیات گندزدایی در پایگاههای اورژانس</a:t>
            </a:r>
            <a:endParaRPr lang="en-US" sz="24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501" y="1629294"/>
            <a:ext cx="8977745" cy="2776451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آمبولانسها پس از تحویل بیماران عفونی و آلوده باید قبل از خروج از بیمارستان و داخل مراکز درمانی شستشو و گندزدایی شوند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همچنین در هر پایگاه بایستی قسمتی را برای گندزدایی با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نشانگرهای خطر زیستی و گندزدایی </a:t>
            </a:r>
            <a:r>
              <a:rPr lang="fa-IR" sz="2400" dirty="0">
                <a:cs typeface="B Nazanin" panose="00000400000000000000" pitchFamily="2" charset="-78"/>
              </a:rPr>
              <a:t>مشخص نمودکه فاضلاب آن با فاضلاب شهری و جوی آب یکی نباشد 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ظروف </a:t>
            </a:r>
            <a:r>
              <a:rPr lang="fa-IR" sz="2400" dirty="0">
                <a:cs typeface="B Nazanin" panose="00000400000000000000" pitchFamily="2" charset="-78"/>
              </a:rPr>
              <a:t>جمع آوری زباله های عفونی و یک بار </a:t>
            </a:r>
            <a:r>
              <a:rPr lang="fa-IR" sz="2400" dirty="0" smtClean="0">
                <a:cs typeface="B Nazanin" panose="00000400000000000000" pitchFamily="2" charset="-78"/>
              </a:rPr>
              <a:t>مصرف</a:t>
            </a:r>
            <a:r>
              <a:rPr lang="en-US" sz="2400" dirty="0" err="1">
                <a:cs typeface="B Nazanin" panose="00000400000000000000" pitchFamily="2" charset="-78"/>
              </a:rPr>
              <a:t>Safty</a:t>
            </a:r>
            <a:r>
              <a:rPr lang="en-US" sz="2400" dirty="0">
                <a:cs typeface="B Nazanin" panose="00000400000000000000" pitchFamily="2" charset="-78"/>
              </a:rPr>
              <a:t> box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در </a:t>
            </a:r>
            <a:r>
              <a:rPr lang="fa-IR" sz="2400" dirty="0">
                <a:cs typeface="B Nazanin" panose="00000400000000000000" pitchFamily="2" charset="-78"/>
              </a:rPr>
              <a:t>هیچ شرایطی نباید از آشپزخانه،حمام یا محل سکونت برای آلودگی زدایی و نگهداری زباله های عفونی استفاده کرد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جمع آوری زباله های عفونی در نایلونهای مشخص  و  </a:t>
            </a:r>
            <a:r>
              <a:rPr lang="en-US" sz="2400" dirty="0" err="1">
                <a:cs typeface="B Nazanin" panose="00000400000000000000" pitchFamily="2" charset="-78"/>
              </a:rPr>
              <a:t>Safty</a:t>
            </a:r>
            <a:r>
              <a:rPr lang="en-US" sz="2400" dirty="0">
                <a:cs typeface="B Nazanin" panose="00000400000000000000" pitchFamily="2" charset="-78"/>
              </a:rPr>
              <a:t> box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مصرف شده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28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تجهیزات نیمه حیاتی (لارنگوسکوپ،فورسپس مگیل و..)</a:t>
            </a:r>
            <a:endParaRPr lang="en-US" sz="32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165571" cy="339407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توصیه می شودیک بار مصرف باشند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در صورت چندبارمصرف: ابتدا با دترجنت تمیزشوند و توسط گندزدای با سطح بالا (اسپری نانوسیل) گندزدایی شود</a:t>
            </a:r>
          </a:p>
        </p:txBody>
      </p:sp>
    </p:spTree>
    <p:extLst>
      <p:ext uri="{BB962C8B-B14F-4D97-AF65-F5344CB8AC3E}">
        <p14:creationId xmlns:p14="http://schemas.microsoft.com/office/powerpoint/2010/main" val="2856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تجهیزات ظریف(مونیتورهای قلبی،دفیبریلاتورهاوکابلها)</a:t>
            </a:r>
            <a:endParaRPr lang="en-US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099069" cy="33940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ابتدا این وسایل به جز صفحه مانیتور و دفیبریلاتوربا آب دترجنت تمیزشود.</a:t>
            </a:r>
          </a:p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سپس بوسیله ی دستمال آغشته به مواد گندزدا یا اسپری، گندزدایی شوند</a:t>
            </a:r>
          </a:p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مواد گندزدا را نباید روی نمایشگر مانیتور... اسپری کرد</a:t>
            </a:r>
          </a:p>
        </p:txBody>
      </p:sp>
    </p:spTree>
    <p:extLst>
      <p:ext uri="{BB962C8B-B14F-4D97-AF65-F5344CB8AC3E}">
        <p14:creationId xmlns:p14="http://schemas.microsoft.com/office/powerpoint/2010/main" val="35089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22263"/>
            <a:ext cx="7207135" cy="4141672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u="sng" dirty="0">
                <a:cs typeface="B Nazanin" panose="00000400000000000000" pitchFamily="2" charset="-78"/>
              </a:rPr>
              <a:t>وسایل انتقال بیمار مثل بک بوردها و وسایل رهاسازی: </a:t>
            </a:r>
            <a:r>
              <a:rPr lang="fa-IR" sz="2400" dirty="0">
                <a:cs typeface="B Nazanin" panose="00000400000000000000" pitchFamily="2" charset="-78"/>
              </a:rPr>
              <a:t>ابتدا با مواد دترجنت تمیز شوند و سپس با استفاده ازگندزدای مناسب بصورت اسپری یا دستمال و محلول، آلودگی زدایی شوندو در معرض هوا برای خشک شدن قرار گیرند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u="sng" dirty="0">
                <a:cs typeface="B Nazanin" panose="00000400000000000000" pitchFamily="2" charset="-78"/>
              </a:rPr>
              <a:t>کیتها و جام بگ ها </a:t>
            </a:r>
            <a:r>
              <a:rPr lang="fa-IR" sz="2400" b="1" dirty="0">
                <a:cs typeface="B Nazanin" panose="00000400000000000000" pitchFamily="2" charset="-78"/>
              </a:rPr>
              <a:t>: </a:t>
            </a:r>
            <a:r>
              <a:rPr lang="fa-IR" sz="2400" dirty="0">
                <a:cs typeface="B Nazanin" panose="00000400000000000000" pitchFamily="2" charset="-78"/>
              </a:rPr>
              <a:t>بصورت هفتگی، کیت را تخلیه و سپس با مواد دترجنت شسته شوند و با دستمال یا اسپری حاوی مواد گندزدا آلودگی زدایی شوندو در معرض هوا برای خشک شدن قرار گیرند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u="sng" dirty="0">
                <a:cs typeface="B Nazanin" panose="00000400000000000000" pitchFamily="2" charset="-78"/>
              </a:rPr>
              <a:t>اکسیژن پرتابل : </a:t>
            </a:r>
            <a:r>
              <a:rPr lang="fa-IR" sz="2400" dirty="0">
                <a:cs typeface="B Nazanin" panose="00000400000000000000" pitchFamily="2" charset="-78"/>
              </a:rPr>
              <a:t>اگر به وضوح با خون یا سایر ترشحات آلوده شده باید تمیز و گندزدایی شوند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u="sng" dirty="0">
                <a:cs typeface="B Nazanin" panose="00000400000000000000" pitchFamily="2" charset="-78"/>
              </a:rPr>
              <a:t>سایر : </a:t>
            </a:r>
            <a:r>
              <a:rPr lang="fa-IR" sz="2400" dirty="0">
                <a:cs typeface="B Nazanin" panose="00000400000000000000" pitchFamily="2" charset="-78"/>
              </a:rPr>
              <a:t>گوشی های پزشکی،کاف های فشارسنج به صورت هفته ای و یا بعد از هر بارآلودگی ابتدا با مواد دترجنت تمیز،سپس با دستمال حاوی مواد گندزدا یا اسپری آن ، گندزدایی شوند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75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5104015" cy="1109663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پایگاه و محل سکونت</a:t>
            </a:r>
            <a:endParaRPr lang="en-US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79171"/>
            <a:ext cx="9144000" cy="2510444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گندزدایی کف و راهروها با 1/49 هیپوکلریت خانگی حاوی کلر (افزایش آلودگی با استافیلوکوک مقاوم به متی سیلین در پایگاهها و آمبولانسها)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میزها، دستگیره ی درها، وسیله ی کنترل از راه دور دستگاهها، وسایل ورزش را بصورت دوره ای تمیز و گندزدایی کرد.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شستشوی لباس و یونیفرم آلوده: بایستی با دستکش جمع آوری و در پلاستیک گذاشته شود و درپایگاه با آب 90درجه سانتیگراد و دترژانت به مدت 25 دقیقه در ماشین شسته شود</a:t>
            </a:r>
          </a:p>
        </p:txBody>
      </p:sp>
    </p:spTree>
    <p:extLst>
      <p:ext uri="{BB962C8B-B14F-4D97-AF65-F5344CB8AC3E}">
        <p14:creationId xmlns:p14="http://schemas.microsoft.com/office/powerpoint/2010/main" val="34074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680065" cy="1109663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anose="00000400000000000000" pitchFamily="2" charset="-78"/>
              </a:rPr>
              <a:t>نحوه ی پاک کردن خون از سطوح محیطی</a:t>
            </a:r>
            <a:endParaRPr lang="en-US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20982"/>
            <a:ext cx="8994371" cy="2892829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lnSpc>
                <a:spcPct val="120000"/>
              </a:lnSpc>
              <a:buNone/>
            </a:pPr>
            <a:r>
              <a:rPr lang="ar-SA" sz="2400" dirty="0">
                <a:cs typeface="B Nazanin" panose="00000400000000000000" pitchFamily="2" charset="-78"/>
              </a:rPr>
              <a:t>ابتدا دستکش</a:t>
            </a:r>
            <a:r>
              <a:rPr lang="fa-IR" sz="2400" dirty="0">
                <a:cs typeface="B Nazanin" panose="00000400000000000000" pitchFamily="2" charset="-78"/>
              </a:rPr>
              <a:t> و محافظ صورت ( سایر وسایل حفاظت فردی در صورت لزوم)</a:t>
            </a:r>
            <a:r>
              <a:rPr lang="ar-SA" sz="2400" dirty="0">
                <a:cs typeface="B Nazanin" panose="00000400000000000000" pitchFamily="2" charset="-78"/>
              </a:rPr>
              <a:t> بپوشید .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الف) حجم خون کم: 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ar-SA" sz="2400" dirty="0">
                <a:cs typeface="B Nazanin" panose="00000400000000000000" pitchFamily="2" charset="-78"/>
              </a:rPr>
              <a:t>با </a:t>
            </a:r>
            <a:r>
              <a:rPr lang="fa-IR" sz="2400" dirty="0">
                <a:cs typeface="B Nazanin" panose="00000400000000000000" pitchFamily="2" charset="-78"/>
              </a:rPr>
              <a:t>یک جاذب </a:t>
            </a:r>
            <a:r>
              <a:rPr lang="ar-SA" sz="2400" dirty="0">
                <a:cs typeface="B Nazanin" panose="00000400000000000000" pitchFamily="2" charset="-78"/>
              </a:rPr>
              <a:t>یکبارمصرف خون و مواد، جمع و پاک شود.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ar-SA" sz="2400" dirty="0">
                <a:cs typeface="B Nazanin" panose="00000400000000000000" pitchFamily="2" charset="-78"/>
              </a:rPr>
              <a:t>سپس آن محل با آب و صابون پاک شود.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بعد </a:t>
            </a:r>
            <a:r>
              <a:rPr lang="ar-SA" sz="2400" dirty="0">
                <a:cs typeface="B Nazanin" panose="00000400000000000000" pitchFamily="2" charset="-78"/>
              </a:rPr>
              <a:t>با محلول آب ژاول اگر سطح آلوده شده، صاف باشد با رقت 1 به 49 و درصورت خلل و فرج با محلول 1 به 9 گندزدایی شود.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ب) </a:t>
            </a:r>
            <a:r>
              <a:rPr lang="ar-SA" sz="2400" dirty="0">
                <a:cs typeface="B Nazanin" panose="00000400000000000000" pitchFamily="2" charset="-78"/>
              </a:rPr>
              <a:t> مایعات آلوده بیشتر از 30 سی سی باشد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ar-SA" sz="2400" dirty="0">
                <a:cs typeface="B Nazanin" panose="00000400000000000000" pitchFamily="2" charset="-78"/>
              </a:rPr>
              <a:t> ابتدا </a:t>
            </a:r>
            <a:r>
              <a:rPr lang="fa-IR" sz="2400" dirty="0">
                <a:cs typeface="B Nazanin" panose="00000400000000000000" pitchFamily="2" charset="-78"/>
              </a:rPr>
              <a:t>جاذب </a:t>
            </a:r>
            <a:r>
              <a:rPr lang="ar-SA" sz="2400" dirty="0">
                <a:cs typeface="B Nazanin" panose="00000400000000000000" pitchFamily="2" charset="-78"/>
              </a:rPr>
              <a:t>ی یکبار مصرف روی آن پهن کرده و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روی</a:t>
            </a:r>
            <a:r>
              <a:rPr lang="fa-IR" sz="2400" dirty="0">
                <a:cs typeface="B Nazanin" panose="00000400000000000000" pitchFamily="2" charset="-78"/>
              </a:rPr>
              <a:t> ان </a:t>
            </a:r>
            <a:r>
              <a:rPr lang="ar-SA" sz="2400" dirty="0">
                <a:cs typeface="B Nazanin" panose="00000400000000000000" pitchFamily="2" charset="-78"/>
              </a:rPr>
              <a:t>محلول آب ژاول 1 به 9ریخته و به مدت 10 دقیقه صبر کنید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د</a:t>
            </a:r>
            <a:r>
              <a:rPr lang="ar-SA" sz="2400" dirty="0">
                <a:cs typeface="B Nazanin" panose="00000400000000000000" pitchFamily="2" charset="-78"/>
              </a:rPr>
              <a:t>ستمال تنظی</a:t>
            </a:r>
            <a:r>
              <a:rPr lang="fa-IR" sz="2400" dirty="0">
                <a:cs typeface="B Nazanin" panose="00000400000000000000" pitchFamily="2" charset="-78"/>
              </a:rPr>
              <a:t>ف</a:t>
            </a:r>
            <a:r>
              <a:rPr lang="ar-SA" sz="2400" dirty="0">
                <a:cs typeface="B Nazanin" panose="00000400000000000000" pitchFamily="2" charset="-78"/>
              </a:rPr>
              <a:t> آغشته به مواد عفونی و آب ژاول را جمع آوری کنید و در کیسه زباله عفونی دفع کنید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ar-SA" sz="2400" dirty="0">
                <a:cs typeface="B Nazanin" panose="00000400000000000000" pitchFamily="2" charset="-78"/>
              </a:rPr>
              <a:t>مجدد روی محل دترجنت ریخته و پس از 10 دقیقه محل را آبکشی نمایید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ar-SA" sz="2400" dirty="0">
                <a:cs typeface="B Nazanin" panose="00000400000000000000" pitchFamily="2" charset="-78"/>
              </a:rPr>
              <a:t>مجدد محل را با آب ژاول با نسبت 1 به 49 گندزدایی می کنی</a:t>
            </a:r>
            <a:r>
              <a:rPr lang="fa-IR" sz="2400" dirty="0">
                <a:cs typeface="B Nazanin" panose="00000400000000000000" pitchFamily="2" charset="-78"/>
              </a:rPr>
              <a:t>د                                         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endParaRPr lang="en-US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429500" cy="1109662"/>
          </a:xfrm>
        </p:spPr>
        <p:txBody>
          <a:bodyPr>
            <a:normAutofit/>
          </a:bodyPr>
          <a:lstStyle/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دفع زباله های پزشکی،عفونی و تجهیزات آلوده</a:t>
            </a:r>
            <a:endParaRPr lang="en-US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49782" y="1420633"/>
            <a:ext cx="3941271" cy="192405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خون ومایعات ساکشن شده باید به آرامی در محل مناسب و سیستم فاضلاب متصل به سپتیک تانک تخلیه شوند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028" name="Picture 4" descr="C:\Users\ashgartsh1\Desktop\سپتیک-تان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66" y="1102822"/>
            <a:ext cx="3272516" cy="23094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655654"/>
            <a:ext cx="7963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دفع زباله های پزشکی،عفونی و تجهیزات آلوده: </a:t>
            </a:r>
            <a:r>
              <a:rPr lang="fa-IR" dirty="0">
                <a:cs typeface="B Nazanin" panose="00000400000000000000" pitchFamily="2" charset="-78"/>
              </a:rPr>
              <a:t>دستکش،ماسک،لباس های آلوده،پوشش های یکبارمصرف و تجهیزات یکبارمصرف باید در کیسه های زباله عفونی دارای مارک و علامت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هشدار خطر بیولوژیک </a:t>
            </a:r>
            <a:r>
              <a:rPr lang="fa-IR" dirty="0">
                <a:cs typeface="B Nazanin" panose="00000400000000000000" pitchFamily="2" charset="-78"/>
              </a:rPr>
              <a:t>دفع شوند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749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5"/>
            <a:ext cx="2925763" cy="39004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</p:spPr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28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41" y="786408"/>
            <a:ext cx="3000715" cy="4010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10" y="1305067"/>
            <a:ext cx="2160978" cy="38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2395538" cy="42592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</p:spPr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29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28" y="348017"/>
            <a:ext cx="2580181" cy="4590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6241" y="1129263"/>
            <a:ext cx="2181362" cy="38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Autofit/>
          </a:bodyPr>
          <a:lstStyle/>
          <a:p>
            <a:pPr rtl="1">
              <a:lnSpc>
                <a:spcPct val="120000"/>
              </a:lnSpc>
              <a:spcBef>
                <a:spcPts val="750"/>
              </a:spcBef>
              <a:buSzPct val="125000"/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تعاریف و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مفاهیم در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اورژانس پیش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بیمارستان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87513"/>
            <a:ext cx="3659188" cy="2655887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وسایل حیاتی، نیمه حیاتی، غیرحیاتی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مهمترین مواد ضدعفونی کننده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مهمترین گندزدایی کننده</a:t>
            </a: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659188" y="1687513"/>
            <a:ext cx="3656012" cy="2655887"/>
          </a:xfrm>
        </p:spPr>
        <p:txBody>
          <a:bodyPr>
            <a:normAutofit fontScale="62500" lnSpcReduction="200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پاک کردن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گندزدایی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ضدعفونی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سترون سازی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سید یا سیدالها(ویروسیدال، فونگی سیدال و باکترسیدال)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استاتیکها(باکتریواستاتیک ، فونگی استاتیک)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سطح ضدعفونی و گند زدایی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</p:spPr>
        <p:txBody>
          <a:bodyPr/>
          <a:lstStyle/>
          <a:p>
            <a:r>
              <a:rPr lang="fa-IR" dirty="0" smtClean="0"/>
              <a:t>سازمان اورژانس کشور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72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"/>
            <a:ext cx="2470150" cy="43957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</p:spPr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30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47" y="808630"/>
            <a:ext cx="2226377" cy="3961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10" y="1228299"/>
            <a:ext cx="2200489" cy="39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25"/>
            <a:ext cx="3263900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</p:spPr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31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95" y="2556507"/>
            <a:ext cx="4388834" cy="2470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97" y="161978"/>
            <a:ext cx="2061239" cy="27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آمبولانس و سایر خودروهای عملیاتی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7173884" cy="308292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مستعدآلودگی به ترشحات و خون</a:t>
            </a:r>
            <a:endParaRPr lang="en-US" sz="20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خوردن و آشامیدن </a:t>
            </a:r>
            <a:r>
              <a:rPr lang="fa-IR" sz="2000" dirty="0">
                <a:cs typeface="B Nazanin" panose="00000400000000000000" pitchFamily="2" charset="-78"/>
              </a:rPr>
              <a:t>در کابین بیمار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ممنوع</a:t>
            </a:r>
            <a:r>
              <a:rPr lang="fa-IR" sz="2000" dirty="0">
                <a:cs typeface="B Nazanin" panose="00000400000000000000" pitchFamily="2" charset="-78"/>
              </a:rPr>
              <a:t> است</a:t>
            </a:r>
            <a:endParaRPr lang="en-US" sz="20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>
                <a:cs typeface="B Nazanin" panose="00000400000000000000" pitchFamily="2" charset="-78"/>
              </a:rPr>
              <a:t>کابین عقب باید یک محیط تمیز و عاری از آلودگی باشد</a:t>
            </a:r>
          </a:p>
          <a:p>
            <a:pPr marL="0" indent="0" algn="r" rtl="1">
              <a:buNone/>
            </a:pPr>
            <a:r>
              <a:rPr lang="fa-IR" sz="2000" dirty="0">
                <a:cs typeface="B Nazanin" panose="00000400000000000000" pitchFamily="2" charset="-78"/>
              </a:rPr>
              <a:t>گندزدایی آمبولانس در شروع هر نوبت کاری و بعد از هر ماموریت باید انجام شود</a:t>
            </a:r>
          </a:p>
          <a:p>
            <a:pPr marL="0" indent="0" algn="r" rtl="1">
              <a:lnSpc>
                <a:spcPct val="170000"/>
              </a:lnSpc>
              <a:buNone/>
            </a:pPr>
            <a:r>
              <a:rPr lang="fa-IR" sz="2000" dirty="0">
                <a:cs typeface="B Nazanin" panose="00000400000000000000" pitchFamily="2" charset="-78"/>
              </a:rPr>
              <a:t>بعداز انجام مراقبت در صحنه و قبل از ورود به کابین می بایست دستکش ها و سایر وسایل حفاظت فردی باد عوض شوند و در کیسه ی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 نشانگرخطرزیستی </a:t>
            </a:r>
            <a:r>
              <a:rPr lang="fa-IR" sz="2000" dirty="0">
                <a:cs typeface="B Nazanin" panose="00000400000000000000" pitchFamily="2" charset="-78"/>
              </a:rPr>
              <a:t>قرار گیرند</a:t>
            </a:r>
          </a:p>
          <a:p>
            <a:pPr marL="0" indent="0" algn="r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5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آمبولانس و سایر خودروهای عملیاتی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7257011" cy="30829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برخی سیستم های تهویه به صورت کامل طی 1 تا 2 دقیقه هوای کابین عقب را عوض می کنند.</a:t>
            </a:r>
          </a:p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حداکثر تهویه در کابین عقب (بدون توجه به تشخیص بیماری)ضروری است.</a:t>
            </a:r>
          </a:p>
          <a:p>
            <a:pPr marL="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چنانچه بیمار دارای علائم بیماری تنفسی است باید دهان و بینی او با ماسک پوشانده شودو نیز حداقل پنجره کابین بیمار حین انتقال باز باشد.  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</a:p>
          <a:p>
            <a:pPr marL="0" indent="0" algn="r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en-US" sz="2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en-US" sz="24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47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آمبولانس و سایر خودروهای عملیاتی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463675"/>
            <a:ext cx="7257011" cy="308292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800" dirty="0">
                <a:cs typeface="B Mitra" panose="00000400000000000000" pitchFamily="2" charset="-78"/>
              </a:rPr>
              <a:t>سطوح کابین عقب به خصوص کف باید بلافاصله بعد از آلودگی در اولین فرصت توسط دترژنت تمیز،سپس با گندزدا آلودگی زدایی شود.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1800" dirty="0">
                <a:cs typeface="B Mitra" panose="00000400000000000000" pitchFamily="2" charset="-78"/>
              </a:rPr>
              <a:t>توصیه اخیر سازمان بهداشتی جهانی ایجاد اتاق گندزدایی با سیستم مه پاشی (</a:t>
            </a:r>
            <a:r>
              <a:rPr lang="en-US" sz="1800" dirty="0">
                <a:cs typeface="B Mitra" panose="00000400000000000000" pitchFamily="2" charset="-78"/>
              </a:rPr>
              <a:t>hospital room disinfection, “fogging” systems</a:t>
            </a:r>
            <a:r>
              <a:rPr lang="ar-SA" sz="1800" dirty="0">
                <a:cs typeface="B Mitra" panose="00000400000000000000" pitchFamily="2" charset="-78"/>
              </a:rPr>
              <a:t>) است. در این سیستم از مواد شیمیایی با پایه الکل که به داخل کانال‌های تهویه، زیر تجهیزات و شکاف‌ها و درزها نفوذ می‌کنند استفاده می‌شود.</a:t>
            </a:r>
            <a:endParaRPr lang="fa-IR" sz="1800" dirty="0">
              <a:cs typeface="B Mitra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dirty="0">
              <a:cs typeface="2  Zar"/>
            </a:endParaRPr>
          </a:p>
        </p:txBody>
      </p:sp>
    </p:spTree>
    <p:extLst>
      <p:ext uri="{BB962C8B-B14F-4D97-AF65-F5344CB8AC3E}">
        <p14:creationId xmlns:p14="http://schemas.microsoft.com/office/powerpoint/2010/main" val="25499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01989" cy="5143499"/>
          </a:xfrm>
        </p:spPr>
      </p:pic>
    </p:spTree>
    <p:extLst>
      <p:ext uri="{BB962C8B-B14F-4D97-AF65-F5344CB8AC3E}">
        <p14:creationId xmlns:p14="http://schemas.microsoft.com/office/powerpoint/2010/main" val="19963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254240" cy="5143500"/>
          </a:xfrm>
        </p:spPr>
      </p:pic>
    </p:spTree>
    <p:extLst>
      <p:ext uri="{BB962C8B-B14F-4D97-AF65-F5344CB8AC3E}">
        <p14:creationId xmlns:p14="http://schemas.microsoft.com/office/powerpoint/2010/main" val="22226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58050" cy="5029199"/>
          </a:xfrm>
        </p:spPr>
      </p:pic>
    </p:spTree>
    <p:extLst>
      <p:ext uri="{BB962C8B-B14F-4D97-AF65-F5344CB8AC3E}">
        <p14:creationId xmlns:p14="http://schemas.microsoft.com/office/powerpoint/2010/main" val="39446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67575" cy="5143500"/>
          </a:xfrm>
        </p:spPr>
      </p:pic>
    </p:spTree>
    <p:extLst>
      <p:ext uri="{BB962C8B-B14F-4D97-AF65-F5344CB8AC3E}">
        <p14:creationId xmlns:p14="http://schemas.microsoft.com/office/powerpoint/2010/main" val="2173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96150" cy="5143500"/>
          </a:xfrm>
        </p:spPr>
      </p:pic>
    </p:spTree>
    <p:extLst>
      <p:ext uri="{BB962C8B-B14F-4D97-AF65-F5344CB8AC3E}">
        <p14:creationId xmlns:p14="http://schemas.microsoft.com/office/powerpoint/2010/main" val="32321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7429500" cy="1108075"/>
          </a:xfrm>
        </p:spPr>
        <p:txBody>
          <a:bodyPr>
            <a:normAutofit/>
          </a:bodyPr>
          <a:lstStyle/>
          <a:p>
            <a:pPr algn="ctr" rtl="1"/>
            <a:r>
              <a:rPr lang="fa-IR" sz="3300" b="1" dirty="0">
                <a:solidFill>
                  <a:srgbClr val="FF0000"/>
                </a:solidFill>
                <a:cs typeface="B Nazanin" panose="00000400000000000000" pitchFamily="2" charset="-78"/>
              </a:rPr>
              <a:t>وسایل و تجهیزات پزشکی و روش مناسب</a:t>
            </a:r>
            <a:endParaRPr lang="en-US" sz="33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60463"/>
            <a:ext cx="7429500" cy="3832225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u="sng" dirty="0">
                <a:cs typeface="B Nazanin" panose="00000400000000000000" pitchFamily="2" charset="-78"/>
              </a:rPr>
              <a:t>تجهیزات حیاتی: </a:t>
            </a:r>
            <a:r>
              <a:rPr lang="fa-IR" sz="1800" dirty="0">
                <a:cs typeface="B Nazanin" panose="00000400000000000000" pitchFamily="2" charset="-78"/>
              </a:rPr>
              <a:t>تماس با خون و فضاهای استریل: لانستها، سرسوزن، سوند ادراری و آنژویوکت(لذا الزاماً یکبار مصرف هستند)</a:t>
            </a:r>
          </a:p>
          <a:p>
            <a:pPr algn="just" rtl="1">
              <a:lnSpc>
                <a:spcPct val="150000"/>
              </a:lnSpc>
            </a:pPr>
            <a:r>
              <a:rPr lang="fa-IR" sz="1800" i="1" u="sng" dirty="0">
                <a:cs typeface="B Nazanin" panose="00000400000000000000" pitchFamily="2" charset="-78"/>
              </a:rPr>
              <a:t>سطح مورد نیاز تجهیزات حیاتی </a:t>
            </a:r>
            <a:r>
              <a:rPr lang="fa-IR" sz="1800" dirty="0">
                <a:cs typeface="B Nazanin" panose="00000400000000000000" pitchFamily="2" charset="-78"/>
              </a:rPr>
              <a:t>: </a:t>
            </a:r>
            <a:r>
              <a:rPr lang="fa-IR" sz="1800" dirty="0" err="1" smtClean="0">
                <a:cs typeface="B Nazanin" panose="00000400000000000000" pitchFamily="2" charset="-78"/>
              </a:rPr>
              <a:t>استریلیزاسیون</a:t>
            </a:r>
            <a:endParaRPr lang="fa-IR" sz="18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u="sng" dirty="0">
                <a:cs typeface="B Nazanin" panose="00000400000000000000" pitchFamily="2" charset="-78"/>
              </a:rPr>
              <a:t>تجهیزات نیمه حیاتی: </a:t>
            </a:r>
            <a:r>
              <a:rPr lang="fa-IR" sz="1800" dirty="0">
                <a:cs typeface="B Nazanin" panose="00000400000000000000" pitchFamily="2" charset="-78"/>
              </a:rPr>
              <a:t>تماس با سطح مخاط: تیغه  لارنگوسکوپ،  پنس مگیل </a:t>
            </a:r>
          </a:p>
          <a:p>
            <a:pPr algn="r" rtl="1">
              <a:lnSpc>
                <a:spcPct val="150000"/>
              </a:lnSpc>
            </a:pPr>
            <a:r>
              <a:rPr lang="fa-IR" sz="1800" i="1" u="sng" dirty="0">
                <a:cs typeface="B Nazanin" panose="00000400000000000000" pitchFamily="2" charset="-78"/>
              </a:rPr>
              <a:t>سطح مورد نیاز نیمه حیاتی</a:t>
            </a:r>
            <a:r>
              <a:rPr lang="fa-IR" sz="1800" dirty="0">
                <a:cs typeface="B Nazanin" panose="00000400000000000000" pitchFamily="2" charset="-78"/>
              </a:rPr>
              <a:t>::ضدعفونی سطح بالا (لذا توصیه شده است یکبار مصرف باشند</a:t>
            </a:r>
            <a:r>
              <a:rPr lang="fa-IR" sz="1800" dirty="0" smtClean="0">
                <a:cs typeface="B Nazanin" panose="00000400000000000000" pitchFamily="2" charset="-78"/>
              </a:rPr>
              <a:t>)</a:t>
            </a:r>
            <a:endParaRPr lang="fa-IR" sz="18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u="sng" dirty="0">
                <a:cs typeface="B Nazanin" panose="00000400000000000000" pitchFamily="2" charset="-78"/>
              </a:rPr>
              <a:t>تجهیزات غیر حیاتی : </a:t>
            </a:r>
            <a:r>
              <a:rPr lang="fa-IR" sz="1800" dirty="0">
                <a:cs typeface="B Nazanin" panose="00000400000000000000" pitchFamily="2" charset="-78"/>
              </a:rPr>
              <a:t>تماس با پوست سالم: آتلها،بک بوردها، کاف فشار سنج،</a:t>
            </a:r>
          </a:p>
          <a:p>
            <a:pPr algn="r" rtl="1">
              <a:lnSpc>
                <a:spcPct val="150000"/>
              </a:lnSpc>
            </a:pPr>
            <a:r>
              <a:rPr lang="fa-IR" sz="1800" i="1" u="sng" dirty="0">
                <a:cs typeface="B Nazanin" panose="00000400000000000000" pitchFamily="2" charset="-78"/>
              </a:rPr>
              <a:t>سطح مورد نیازتجهیزات غیر حیاتی</a:t>
            </a:r>
            <a:r>
              <a:rPr lang="fa-IR" sz="1800" dirty="0">
                <a:cs typeface="B Nazanin" panose="00000400000000000000" pitchFamily="2" charset="-78"/>
              </a:rPr>
              <a:t>: :ضدعفونی سطح متوسط یا </a:t>
            </a:r>
            <a:r>
              <a:rPr lang="fa-IR" sz="1800" dirty="0" smtClean="0">
                <a:cs typeface="B Nazanin" panose="00000400000000000000" pitchFamily="2" charset="-78"/>
              </a:rPr>
              <a:t>پایین</a:t>
            </a:r>
            <a:endParaRPr lang="fa-IR" sz="1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23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9000" cy="5143500"/>
          </a:xfrm>
        </p:spPr>
      </p:pic>
    </p:spTree>
    <p:extLst>
      <p:ext uri="{BB962C8B-B14F-4D97-AF65-F5344CB8AC3E}">
        <p14:creationId xmlns:p14="http://schemas.microsoft.com/office/powerpoint/2010/main" val="25771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pPr algn="ctr" rtl="1"/>
            <a:r>
              <a:rPr lang="fa-IR" sz="4050" dirty="0">
                <a:solidFill>
                  <a:srgbClr val="FF0000"/>
                </a:solidFill>
                <a:cs typeface="B Titr" panose="00000700000000000000" pitchFamily="2" charset="-78"/>
              </a:rPr>
              <a:t>انواع گندزداها و ضدعفونی کننده ها</a:t>
            </a:r>
            <a:endParaRPr lang="en-US" sz="405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090756" cy="339407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سطح بالا: </a:t>
            </a:r>
            <a:r>
              <a:rPr lang="en-US" sz="2400" dirty="0">
                <a:latin typeface="Arial" panose="020B0604020202020204" pitchFamily="34" charset="0"/>
                <a:cs typeface="B Nazanin" panose="00000400000000000000" pitchFamily="2" charset="-78"/>
              </a:rPr>
              <a:t>High Level</a:t>
            </a:r>
          </a:p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سطح متوسط: </a:t>
            </a:r>
            <a:r>
              <a:rPr lang="en-US" sz="2400" dirty="0">
                <a:latin typeface="Arial" panose="020B0604020202020204" pitchFamily="34" charset="0"/>
                <a:cs typeface="B Nazanin" panose="00000400000000000000" pitchFamily="2" charset="-78"/>
              </a:rPr>
              <a:t>Intermediate Level</a:t>
            </a:r>
          </a:p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سطح پایین: </a:t>
            </a:r>
            <a:r>
              <a:rPr lang="en-US" sz="2400" dirty="0">
                <a:latin typeface="Arial" panose="020B0604020202020204" pitchFamily="34" charset="0"/>
                <a:cs typeface="B Nazanin" panose="00000400000000000000" pitchFamily="2" charset="-78"/>
              </a:rPr>
              <a:t>Low Level</a:t>
            </a:r>
          </a:p>
          <a:p>
            <a:pPr marL="0" indent="0" algn="r" rtl="1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00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pPr algn="ctr" rtl="1"/>
            <a:r>
              <a:rPr lang="fa-IR" sz="4050" dirty="0">
                <a:solidFill>
                  <a:srgbClr val="FF0000"/>
                </a:solidFill>
                <a:cs typeface="B Nazanin" panose="00000400000000000000" pitchFamily="2" charset="-78"/>
              </a:rPr>
              <a:t>گندزداهای سطح بالا </a:t>
            </a:r>
            <a:r>
              <a:rPr lang="en-US" sz="4050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High Level</a:t>
            </a:r>
            <a:endParaRPr lang="en-US" sz="4050" b="1" dirty="0">
              <a:solidFill>
                <a:srgbClr val="FF0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257011" cy="339407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در این نوع گندزدایی کلیه باکتری های رویشی، مایکوباکتریها، قارچ ها و ویروس های پوشش دار و بدون پوشش از بین می روند اما اسپورهای باکتریایی تخریب نمی گردند.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برحسب ترکیب و غلظت برخی از آنها می توانند با افزایش مدت زمان در غظت مناسب سبب به استریل کردن هستند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sz="2400" dirty="0">
              <a:cs typeface="2 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08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pPr algn="ctr" rtl="1"/>
            <a:r>
              <a:rPr lang="fa-IR" sz="4050" dirty="0">
                <a:solidFill>
                  <a:srgbClr val="FF0000"/>
                </a:solidFill>
                <a:cs typeface="B Nazanin" panose="00000400000000000000" pitchFamily="2" charset="-78"/>
              </a:rPr>
              <a:t>گندزداهای سطح متوسط </a:t>
            </a:r>
            <a:r>
              <a:rPr lang="en-US" sz="405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en-US" sz="4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endParaRPr lang="en-US" sz="4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173884" cy="339407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در این نوع گندزدایی باکتری های رویشی، اکثرویروسها و اکثر قارچ ها می میرند ولی اسپورهای باکتریایی مقاوم را نمی توانند از بین ببرند.</a:t>
            </a:r>
          </a:p>
        </p:txBody>
      </p:sp>
    </p:spTree>
    <p:extLst>
      <p:ext uri="{BB962C8B-B14F-4D97-AF65-F5344CB8AC3E}">
        <p14:creationId xmlns:p14="http://schemas.microsoft.com/office/powerpoint/2010/main" val="5227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pPr algn="ctr" rtl="1"/>
            <a:r>
              <a:rPr lang="fa-IR" sz="4050" dirty="0">
                <a:solidFill>
                  <a:srgbClr val="FF0000"/>
                </a:solidFill>
                <a:cs typeface="B Nazanin" panose="00000400000000000000" pitchFamily="2" charset="-78"/>
              </a:rPr>
              <a:t>گندزداهای سطح پایین </a:t>
            </a:r>
            <a:r>
              <a:rPr lang="en-US" sz="405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en-US" sz="4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Level</a:t>
            </a:r>
            <a:endParaRPr lang="en-US" sz="4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7273636" cy="339407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این نوع گندزداها، اکثر باکتری های رویشی، برخی قارچ ها و ویروس های پوشش دار (مانند هپاتیت </a:t>
            </a:r>
            <a:r>
              <a:rPr lang="en-US" sz="2400" dirty="0">
                <a:cs typeface="B Nazanin" panose="00000400000000000000" pitchFamily="2" charset="-78"/>
              </a:rPr>
              <a:t>B</a:t>
            </a:r>
            <a:r>
              <a:rPr lang="fa-IR" sz="2400" dirty="0">
                <a:cs typeface="B Nazanin" panose="00000400000000000000" pitchFamily="2" charset="-78"/>
              </a:rPr>
              <a:t>،</a:t>
            </a:r>
            <a:r>
              <a:rPr lang="en-US" sz="2400" dirty="0">
                <a:cs typeface="B Nazanin" panose="00000400000000000000" pitchFamily="2" charset="-78"/>
              </a:rPr>
              <a:t>C</a:t>
            </a:r>
            <a:r>
              <a:rPr lang="fa-IR" sz="2400" dirty="0">
                <a:cs typeface="B Nazanin" panose="00000400000000000000" pitchFamily="2" charset="-78"/>
              </a:rPr>
              <a:t>،</a:t>
            </a:r>
            <a:r>
              <a:rPr lang="en-US" sz="2400" dirty="0">
                <a:cs typeface="B Nazanin" panose="00000400000000000000" pitchFamily="2" charset="-78"/>
              </a:rPr>
              <a:t>HIV</a:t>
            </a:r>
            <a:r>
              <a:rPr lang="fa-IR" sz="2400" dirty="0">
                <a:cs typeface="B Nazanin" panose="00000400000000000000" pitchFamily="2" charset="-78"/>
              </a:rPr>
              <a:t>) را می کشند. اما مایکوباکتریها و اسپورهای باکتریایی را از بین نمی برند.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Nazanin" panose="00000400000000000000" pitchFamily="2" charset="-78"/>
              </a:rPr>
              <a:t>معمولا برای تمیز کردن سطوح استفاده می شوند.</a:t>
            </a:r>
          </a:p>
        </p:txBody>
      </p:sp>
    </p:spTree>
    <p:extLst>
      <p:ext uri="{BB962C8B-B14F-4D97-AF65-F5344CB8AC3E}">
        <p14:creationId xmlns:p14="http://schemas.microsoft.com/office/powerpoint/2010/main" val="13860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4838007" cy="857250"/>
          </a:xfrm>
        </p:spPr>
        <p:txBody>
          <a:bodyPr>
            <a:normAutofit/>
          </a:bodyPr>
          <a:lstStyle/>
          <a:p>
            <a:pPr algn="ctr" rtl="1"/>
            <a:r>
              <a:rPr lang="fa-IR" sz="4050" dirty="0">
                <a:solidFill>
                  <a:srgbClr val="FFFF00"/>
                </a:solidFill>
                <a:cs typeface="B Nazanin" panose="00000400000000000000" pitchFamily="2" charset="-78"/>
              </a:rPr>
              <a:t>فرآیندگندزدایی</a:t>
            </a:r>
            <a:endParaRPr lang="en-US" sz="405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0735"/>
            <a:ext cx="9144000" cy="287349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همه ی تجهیزات تماس یافته با بیمار بایستی ابتدا با یک </a:t>
            </a:r>
            <a:r>
              <a:rPr lang="fa-IR" sz="2325" dirty="0">
                <a:cs typeface="B Nazanin" panose="00000400000000000000" pitchFamily="2" charset="-78"/>
              </a:rPr>
              <a:t>ماده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325" dirty="0">
                <a:cs typeface="B Nazanin" panose="00000400000000000000" pitchFamily="2" charset="-78"/>
              </a:rPr>
              <a:t>دترجنت (شوینده ها) به خوبی شسته و اسکراب شوند و غوطه ورسازی کافی نیست.</a:t>
            </a:r>
          </a:p>
          <a:p>
            <a:pPr algn="r" rtl="1">
              <a:lnSpc>
                <a:spcPct val="150000"/>
              </a:lnSpc>
            </a:pPr>
            <a:r>
              <a:rPr lang="fa-IR" sz="2325" dirty="0">
                <a:cs typeface="B Nazanin" panose="00000400000000000000" pitchFamily="2" charset="-78"/>
              </a:rPr>
              <a:t> حضورمواد آلی و ارگانیک مانند خون موجب پوشیده شدن میکروارگانیسم ها و کاهش اثر گندزداها</a:t>
            </a:r>
            <a:endParaRPr lang="en-US" sz="2325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96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2013</Words>
  <Application>Microsoft Office PowerPoint</Application>
  <PresentationFormat>On-screen Show (16:9)</PresentationFormat>
  <Paragraphs>224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انتظارات از شرکت کنندگان</vt:lpstr>
      <vt:lpstr>تعاریف و مفاهیم در اورژانس پیش بیمارستان</vt:lpstr>
      <vt:lpstr>وسایل و تجهیزات پزشکی و روش مناسب</vt:lpstr>
      <vt:lpstr>انواع گندزداها و ضدعفونی کننده ها</vt:lpstr>
      <vt:lpstr>گندزداهای سطح بالا High Level</vt:lpstr>
      <vt:lpstr>گندزداهای سطح متوسط  Intermediate</vt:lpstr>
      <vt:lpstr>گندزداهای سطح پایین  Low Level</vt:lpstr>
      <vt:lpstr>فرآیندگندزدایی</vt:lpstr>
      <vt:lpstr>مهمترین مواد ضدعفونی کننده و گندزدای مورد استفاده در پزشکی </vt:lpstr>
      <vt:lpstr>گندزداهای High Level</vt:lpstr>
      <vt:lpstr>گندزداهای Intermediate</vt:lpstr>
      <vt:lpstr>گندزداهای Low Level</vt:lpstr>
      <vt:lpstr>پراکسید هیدروژن و پراستيك اسيد</vt:lpstr>
      <vt:lpstr>الکل</vt:lpstr>
      <vt:lpstr>کاربرد الکها</vt:lpstr>
      <vt:lpstr>هیپوکلریت سدیم</vt:lpstr>
      <vt:lpstr>نحوه رقیق سازی محلولهای کلر:  وایتکس 5 درصد کلر فعال (50000PPM) و  آب ژاول 10درصد کلر فعال (100000PPM)</vt:lpstr>
      <vt:lpstr>نحوه انتخاب مواد گندزدا و ضدعفونی کننده</vt:lpstr>
      <vt:lpstr>یک مثال: نانوسیل محلول ضدعفونی سطوح و تجهیزات</vt:lpstr>
      <vt:lpstr>کلیات گندزدایی در پایگاههای اورژانس</vt:lpstr>
      <vt:lpstr>تجهیزات نیمه حیاتی (لارنگوسکوپ،فورسپس مگیل و..)</vt:lpstr>
      <vt:lpstr>تجهیزات ظریف(مونیتورهای قلبی،دفیبریلاتورهاوکابلها)</vt:lpstr>
      <vt:lpstr>PowerPoint Presentation</vt:lpstr>
      <vt:lpstr>پایگاه و محل سکونت</vt:lpstr>
      <vt:lpstr>نحوه ی پاک کردن خون از سطوح محیطی</vt:lpstr>
      <vt:lpstr>دفع زباله های پزشکی،عفونی و تجهیزات آلوده</vt:lpstr>
      <vt:lpstr>PowerPoint Presentation</vt:lpstr>
      <vt:lpstr>PowerPoint Presentation</vt:lpstr>
      <vt:lpstr>PowerPoint Presentation</vt:lpstr>
      <vt:lpstr>PowerPoint Presentation</vt:lpstr>
      <vt:lpstr>آمبولانس و سایر خودروهای عملیاتی</vt:lpstr>
      <vt:lpstr>آمبولانس و سایر خودروهای عملیاتی</vt:lpstr>
      <vt:lpstr>آمبولانس و سایر خودروهای عملیاتی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2020-03-04T06:11:53Z</dcterms:modified>
</cp:coreProperties>
</file>